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69" r:id="rId2"/>
    <p:sldId id="259" r:id="rId3"/>
    <p:sldId id="266" r:id="rId4"/>
    <p:sldId id="262" r:id="rId5"/>
    <p:sldId id="27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2AE0-44B1-45B5-8891-E4EACA436345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8E4C-81F9-4F44-A334-200C3D4FA5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5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2AE0-44B1-45B5-8891-E4EACA436345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8E4C-81F9-4F44-A334-200C3D4FA5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04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2AE0-44B1-45B5-8891-E4EACA436345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8E4C-81F9-4F44-A334-200C3D4FA5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59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2AE0-44B1-45B5-8891-E4EACA436345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8E4C-81F9-4F44-A334-200C3D4FA5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6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2AE0-44B1-45B5-8891-E4EACA436345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8E4C-81F9-4F44-A334-200C3D4FA5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0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2AE0-44B1-45B5-8891-E4EACA436345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8E4C-81F9-4F44-A334-200C3D4FA5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24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2AE0-44B1-45B5-8891-E4EACA436345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8E4C-81F9-4F44-A334-200C3D4FA5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95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2AE0-44B1-45B5-8891-E4EACA436345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8E4C-81F9-4F44-A334-200C3D4FA5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59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2AE0-44B1-45B5-8891-E4EACA436345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8E4C-81F9-4F44-A334-200C3D4FA5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3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2AE0-44B1-45B5-8891-E4EACA436345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8E4C-81F9-4F44-A334-200C3D4FA5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2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2AE0-44B1-45B5-8891-E4EACA436345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8E4C-81F9-4F44-A334-200C3D4FA5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52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72AE0-44B1-45B5-8891-E4EACA436345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88E4C-81F9-4F44-A334-200C3D4FA5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900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397A979-DAC6-7F42-9C0E-03D2E6A6C1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DF348F9-6FAA-6A43-A892-E68BF5FE55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1824"/>
            <a:ext cx="12192000" cy="64617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13AFC5A-6486-664C-AFC1-1FAE1A13DB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78453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956F6152-D8C9-4E46-851F-F1E5BFE0DD74}"/>
              </a:ext>
            </a:extLst>
          </p:cNvPr>
          <p:cNvSpPr/>
          <p:nvPr/>
        </p:nvSpPr>
        <p:spPr>
          <a:xfrm>
            <a:off x="2278966" y="4026947"/>
            <a:ext cx="9925227" cy="1078453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77B0B3C7-860A-F54E-8081-6AC6132E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54" y="4026946"/>
            <a:ext cx="8707900" cy="1078454"/>
          </a:xfrm>
        </p:spPr>
        <p:txBody>
          <a:bodyPr>
            <a:normAutofit/>
          </a:bodyPr>
          <a:lstStyle/>
          <a:p>
            <a:pPr algn="r"/>
            <a:r>
              <a:rPr lang="sv-SE" sz="3400" b="1" dirty="0" smtClean="0">
                <a:latin typeface="Trebuchet MS" panose="020B0703020202090204" pitchFamily="34" charset="0"/>
              </a:rPr>
              <a:t>Solar Energy for Smart Village in Ethiopia </a:t>
            </a:r>
            <a:endParaRPr lang="it-IT" sz="34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45317">
            <a:off x="7927332" y="2513842"/>
            <a:ext cx="1575500" cy="154577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0E1534-1290-4E83-9EA7-9C6123B63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78" y="1028701"/>
            <a:ext cx="5854889" cy="51831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u="sng" dirty="0" smtClean="0">
                <a:latin typeface="Trebuchet MS" panose="020B0703020202090204" pitchFamily="34" charset="0"/>
              </a:rPr>
              <a:t>PROBLEM FACED</a:t>
            </a:r>
            <a:r>
              <a:rPr lang="en-US" sz="2400" b="1" u="sng" dirty="0" smtClean="0">
                <a:latin typeface="Trebuchet MS" panose="020B0703020202090204" pitchFamily="34" charset="0"/>
              </a:rPr>
              <a:t>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500" b="1" u="sng" dirty="0" smtClean="0">
              <a:latin typeface="Trebuchet MS" panose="020B0703020202090204" pitchFamily="34" charset="0"/>
            </a:endParaRPr>
          </a:p>
          <a:p>
            <a:pPr algn="just">
              <a:lnSpc>
                <a:spcPct val="10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latin typeface="Trebuchet MS" panose="020B0703020202090204" pitchFamily="34" charset="0"/>
              </a:rPr>
              <a:t>Low access to </a:t>
            </a:r>
            <a:r>
              <a:rPr lang="en-US" sz="2000" dirty="0" smtClean="0">
                <a:latin typeface="Trebuchet MS" panose="020B0703020202090204" pitchFamily="34" charset="0"/>
              </a:rPr>
              <a:t>energy;</a:t>
            </a:r>
            <a:endParaRPr lang="en-US" sz="2000" dirty="0">
              <a:latin typeface="Trebuchet MS" panose="020B0703020202090204" pitchFamily="34" charset="0"/>
            </a:endParaRPr>
          </a:p>
          <a:p>
            <a:pPr algn="just">
              <a:lnSpc>
                <a:spcPct val="10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latin typeface="Trebuchet MS" panose="020B0703020202090204" pitchFamily="34" charset="0"/>
              </a:rPr>
              <a:t>Climate </a:t>
            </a:r>
            <a:r>
              <a:rPr lang="en-US" sz="2000" dirty="0" smtClean="0">
                <a:latin typeface="Trebuchet MS" panose="020B0703020202090204" pitchFamily="34" charset="0"/>
              </a:rPr>
              <a:t>change;</a:t>
            </a:r>
            <a:endParaRPr lang="en-US" sz="2000" dirty="0">
              <a:latin typeface="Trebuchet MS" panose="020B0703020202090204" pitchFamily="34" charset="0"/>
            </a:endParaRPr>
          </a:p>
          <a:p>
            <a:pPr algn="just">
              <a:lnSpc>
                <a:spcPct val="10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703020202090204" pitchFamily="34" charset="0"/>
              </a:rPr>
              <a:t>Food </a:t>
            </a:r>
            <a:r>
              <a:rPr lang="en-US" sz="2000" dirty="0" smtClean="0">
                <a:latin typeface="Trebuchet MS" panose="020B0703020202090204" pitchFamily="34" charset="0"/>
              </a:rPr>
              <a:t>insecurity. </a:t>
            </a:r>
            <a:endParaRPr lang="en-US" sz="2000" dirty="0" smtClean="0">
              <a:latin typeface="Trebuchet MS" panose="020B0703020202090204" pitchFamily="34" charset="0"/>
            </a:endParaRPr>
          </a:p>
          <a:p>
            <a:pPr algn="just">
              <a:lnSpc>
                <a:spcPct val="100000"/>
              </a:lnSpc>
              <a:buClr>
                <a:srgbClr val="FF0000"/>
              </a:buClr>
              <a:buSzPct val="200000"/>
              <a:buFont typeface="Wingdings" panose="05000000000000000000" pitchFamily="2" charset="2"/>
              <a:buChar char="Ø"/>
            </a:pPr>
            <a:endParaRPr lang="en-US" sz="2200" b="1" i="1" u="sng" dirty="0">
              <a:latin typeface="Trebuchet MS" panose="020B070302020209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u="sng" dirty="0" smtClean="0">
                <a:latin typeface="Trebuchet MS" panose="020B0703020202090204" pitchFamily="34" charset="0"/>
              </a:rPr>
              <a:t>PROJECT AIM: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1800" dirty="0" smtClean="0">
                <a:latin typeface="Trebuchet MS" panose="020B0703020202090204" pitchFamily="34" charset="0"/>
              </a:rPr>
              <a:t>The </a:t>
            </a:r>
            <a:r>
              <a:rPr lang="en-US" sz="1800" dirty="0">
                <a:latin typeface="Trebuchet MS" panose="020B0703020202090204" pitchFamily="34" charset="0"/>
              </a:rPr>
              <a:t>project involves the transformation of a rural village </a:t>
            </a:r>
            <a:r>
              <a:rPr lang="en-US" sz="1800" dirty="0" smtClean="0">
                <a:latin typeface="Trebuchet MS" panose="020B0703020202090204" pitchFamily="34" charset="0"/>
              </a:rPr>
              <a:t>through </a:t>
            </a:r>
            <a:r>
              <a:rPr lang="en-US" sz="1800" dirty="0">
                <a:latin typeface="Trebuchet MS" panose="020B0703020202090204" pitchFamily="34" charset="0"/>
              </a:rPr>
              <a:t>the exploitation of solar energy </a:t>
            </a:r>
            <a:r>
              <a:rPr lang="en-US" sz="1800" dirty="0" smtClean="0">
                <a:latin typeface="Trebuchet MS" panose="020B0703020202090204" pitchFamily="34" charset="0"/>
              </a:rPr>
              <a:t>for: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sz="500" dirty="0" smtClean="0">
              <a:latin typeface="Trebuchet MS" panose="020B0703020202090204" pitchFamily="34" charset="0"/>
            </a:endParaRPr>
          </a:p>
          <a:p>
            <a:pPr lvl="1" algn="just">
              <a:lnSpc>
                <a:spcPct val="11000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latin typeface="Trebuchet MS" panose="020B0703020202090204" pitchFamily="34" charset="0"/>
              </a:rPr>
              <a:t>I</a:t>
            </a:r>
            <a:r>
              <a:rPr lang="en-US" sz="2000" dirty="0">
                <a:latin typeface="Trebuchet MS" panose="020B0703020202090204" pitchFamily="34" charset="0"/>
              </a:rPr>
              <a:t>mprove </a:t>
            </a:r>
            <a:r>
              <a:rPr lang="en-US" sz="2000" dirty="0" smtClean="0">
                <a:latin typeface="Trebuchet MS" panose="020B0703020202090204" pitchFamily="34" charset="0"/>
              </a:rPr>
              <a:t>residential</a:t>
            </a:r>
            <a:r>
              <a:rPr lang="en-US" sz="2000" b="1" i="1" dirty="0">
                <a:latin typeface="Trebuchet MS" panose="020B0703020202090204" pitchFamily="34" charset="0"/>
              </a:rPr>
              <a:t> </a:t>
            </a:r>
            <a:r>
              <a:rPr lang="en-US" sz="2000" dirty="0">
                <a:latin typeface="Trebuchet MS" panose="020B0703020202090204" pitchFamily="34" charset="0"/>
              </a:rPr>
              <a:t>electric </a:t>
            </a:r>
            <a:r>
              <a:rPr lang="en-US" sz="2000" dirty="0" smtClean="0">
                <a:latin typeface="Trebuchet MS" panose="020B0703020202090204" pitchFamily="34" charset="0"/>
              </a:rPr>
              <a:t>access;</a:t>
            </a:r>
            <a:endParaRPr lang="en-US" sz="2000" dirty="0" smtClean="0">
              <a:latin typeface="Trebuchet MS" panose="020B0703020202090204" pitchFamily="34" charset="0"/>
            </a:endParaRPr>
          </a:p>
          <a:p>
            <a:pPr lvl="1" algn="just">
              <a:lnSpc>
                <a:spcPct val="11000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703020202090204" pitchFamily="34" charset="0"/>
              </a:rPr>
              <a:t>P</a:t>
            </a:r>
            <a:r>
              <a:rPr lang="en-US" sz="2000" dirty="0" smtClean="0">
                <a:latin typeface="Trebuchet MS" panose="020B0703020202090204" pitchFamily="34" charset="0"/>
              </a:rPr>
              <a:t>umping </a:t>
            </a:r>
            <a:r>
              <a:rPr lang="en-US" sz="2000" dirty="0" smtClean="0">
                <a:latin typeface="Trebuchet MS" panose="020B0703020202090204" pitchFamily="34" charset="0"/>
              </a:rPr>
              <a:t>agricultural water for </a:t>
            </a:r>
            <a:r>
              <a:rPr lang="en-US" sz="2000" dirty="0" smtClean="0">
                <a:latin typeface="Trebuchet MS" panose="020B0703020202090204" pitchFamily="34" charset="0"/>
              </a:rPr>
              <a:t>i</a:t>
            </a:r>
            <a:r>
              <a:rPr lang="en-US" sz="2000" dirty="0" smtClean="0">
                <a:latin typeface="Trebuchet MS" panose="020B0703020202090204" pitchFamily="34" charset="0"/>
              </a:rPr>
              <a:t>rrigation.</a:t>
            </a:r>
            <a:endParaRPr lang="en-US" sz="2000" dirty="0" smtClean="0">
              <a:latin typeface="Trebuchet MS" panose="020B070302020209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583A8AE-023F-D643-8AFF-DBF9DFD8D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1824"/>
            <a:ext cx="12192000" cy="646176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AB5BB42-E5A3-A247-9309-45329DEE6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1028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841" y="908991"/>
            <a:ext cx="2785658" cy="2586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1197" y="3068009"/>
            <a:ext cx="2974453" cy="324802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356143" y="2245637"/>
            <a:ext cx="2169994" cy="215902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6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63" y="2892952"/>
            <a:ext cx="1737112" cy="15721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96" r="9877" b="3903"/>
          <a:stretch/>
        </p:blipFill>
        <p:spPr>
          <a:xfrm>
            <a:off x="1978260" y="1349792"/>
            <a:ext cx="10044752" cy="454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163" y="2949951"/>
            <a:ext cx="1700284" cy="13406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ENERGY 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14">
            <a:extLst>
              <a:ext uri="{FF2B5EF4-FFF2-40B4-BE49-F238E27FC236}">
                <a16:creationId xmlns:a16="http://schemas.microsoft.com/office/drawing/2014/main" id="{6583A8AE-023F-D643-8AFF-DBF9DFD8D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1824"/>
            <a:ext cx="12192000" cy="646176"/>
          </a:xfrm>
          <a:prstGeom prst="rect">
            <a:avLst/>
          </a:prstGeom>
        </p:spPr>
      </p:pic>
      <p:pic>
        <p:nvPicPr>
          <p:cNvPr id="6" name="Immagine 4">
            <a:extLst>
              <a:ext uri="{FF2B5EF4-FFF2-40B4-BE49-F238E27FC236}">
                <a16:creationId xmlns:a16="http://schemas.microsoft.com/office/drawing/2014/main" id="{A007B401-F123-5244-9740-D13C2800D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10287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834216" y="3291081"/>
            <a:ext cx="827097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142163" y="752238"/>
            <a:ext cx="5650174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10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Trebuchet MS" panose="020B0703020202090204" pitchFamily="34" charset="0"/>
              </a:rPr>
              <a:t>STRATEGIC RELEVANCE</a:t>
            </a:r>
            <a:endParaRPr lang="en-US" sz="2800" b="1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34567" y="2497540"/>
            <a:ext cx="232012" cy="277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5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6D531-B454-49B1-B071-A82CF401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" y="514350"/>
            <a:ext cx="10515600" cy="1325563"/>
          </a:xfrm>
        </p:spPr>
        <p:txBody>
          <a:bodyPr>
            <a:normAutofit/>
          </a:bodyPr>
          <a:lstStyle/>
          <a:p>
            <a:r>
              <a:rPr lang="es-CL" sz="3400" b="1" dirty="0" smtClean="0">
                <a:latin typeface="Trebuchet MS" panose="020B0703020202090204" pitchFamily="34" charset="0"/>
              </a:rPr>
              <a:t>OPPORTUNITIES </a:t>
            </a:r>
            <a:r>
              <a:rPr lang="es-CL" sz="3400" b="1" dirty="0" smtClean="0">
                <a:latin typeface="Trebuchet MS" panose="020B0703020202090204" pitchFamily="34" charset="0"/>
              </a:rPr>
              <a:t>FOR ITALIAN INDUSTRIES</a:t>
            </a:r>
            <a:endParaRPr lang="it-IT" sz="3400" b="1" dirty="0">
              <a:latin typeface="Trebuchet MS" panose="020B070302020209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F234A6-6F9A-4E40-8D3F-8AD4A946A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70" y="1543051"/>
            <a:ext cx="10835185" cy="466877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dirty="0" smtClean="0">
                <a:latin typeface="Trebuchet MS" panose="020B0703020202090204" pitchFamily="34" charset="0"/>
              </a:rPr>
              <a:t>I</a:t>
            </a:r>
            <a:r>
              <a:rPr lang="en-US" sz="2000" dirty="0" smtClean="0">
                <a:latin typeface="Trebuchet MS" panose="020B0703020202090204" pitchFamily="34" charset="0"/>
              </a:rPr>
              <a:t>t </a:t>
            </a:r>
            <a:r>
              <a:rPr lang="en-US" sz="2000" dirty="0">
                <a:latin typeface="Trebuchet MS" panose="020B0703020202090204" pitchFamily="34" charset="0"/>
              </a:rPr>
              <a:t>is possible to identify new business models that combine </a:t>
            </a:r>
            <a:r>
              <a:rPr lang="en-US" sz="2000" dirty="0" smtClean="0">
                <a:latin typeface="Trebuchet MS" panose="020B0703020202090204" pitchFamily="34" charset="0"/>
              </a:rPr>
              <a:t>to</a:t>
            </a:r>
            <a:r>
              <a:rPr lang="en-US" sz="2000" dirty="0" smtClean="0">
                <a:latin typeface="Trebuchet MS" panose="020B0703020202090204" pitchFamily="34" charset="0"/>
              </a:rPr>
              <a:t>:</a:t>
            </a:r>
            <a:endParaRPr lang="en-US" sz="2000" dirty="0" smtClean="0">
              <a:latin typeface="Trebuchet MS" panose="020B070302020209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rebuchet MS" panose="020B0703020202090204" pitchFamily="34" charset="0"/>
              </a:rPr>
              <a:t>Off-grid </a:t>
            </a:r>
            <a:r>
              <a:rPr lang="en-US" sz="2000" dirty="0">
                <a:latin typeface="Trebuchet MS" panose="020B0703020202090204" pitchFamily="34" charset="0"/>
              </a:rPr>
              <a:t>generation facilities </a:t>
            </a:r>
            <a:r>
              <a:rPr lang="en-US" sz="2000" dirty="0" smtClean="0">
                <a:latin typeface="Trebuchet MS" panose="020B0703020202090204" pitchFamily="34" charset="0"/>
              </a:rPr>
              <a:t>with low </a:t>
            </a:r>
            <a:r>
              <a:rPr lang="en-US" sz="2000" dirty="0" smtClean="0">
                <a:latin typeface="Trebuchet MS" panose="020B0703020202090204" pitchFamily="34" charset="0"/>
              </a:rPr>
              <a:t>costs; </a:t>
            </a:r>
          </a:p>
          <a:p>
            <a:pPr lvl="1" algn="just">
              <a:lnSpc>
                <a:spcPct val="15000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rebuchet MS" panose="020B0703020202090204" pitchFamily="34" charset="0"/>
              </a:rPr>
              <a:t>Energy-efficient </a:t>
            </a:r>
            <a:r>
              <a:rPr lang="en-US" sz="2000" dirty="0" smtClean="0">
                <a:latin typeface="Trebuchet MS" panose="020B0703020202090204" pitchFamily="34" charset="0"/>
              </a:rPr>
              <a:t>house </a:t>
            </a:r>
            <a:r>
              <a:rPr lang="en-US" sz="2000" dirty="0">
                <a:latin typeface="Trebuchet MS" panose="020B0703020202090204" pitchFamily="34" charset="0"/>
              </a:rPr>
              <a:t>hold equipment's and solar water </a:t>
            </a:r>
            <a:r>
              <a:rPr lang="en-US" sz="2000" dirty="0" smtClean="0">
                <a:latin typeface="Trebuchet MS" panose="020B0703020202090204" pitchFamily="34" charset="0"/>
              </a:rPr>
              <a:t>pump technologies </a:t>
            </a:r>
            <a:r>
              <a:rPr lang="en-US" sz="2000" dirty="0">
                <a:latin typeface="Trebuchet MS" panose="020B0703020202090204" pitchFamily="34" charset="0"/>
              </a:rPr>
              <a:t>to potential </a:t>
            </a:r>
            <a:r>
              <a:rPr lang="en-US" sz="2000" dirty="0" smtClean="0">
                <a:latin typeface="Trebuchet MS" panose="020B0703020202090204" pitchFamily="34" charset="0"/>
              </a:rPr>
              <a:t>buyers; </a:t>
            </a:r>
          </a:p>
          <a:p>
            <a:pPr lvl="1" algn="just">
              <a:lnSpc>
                <a:spcPct val="15000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rebuchet MS" panose="020B0703020202090204" pitchFamily="34" charset="0"/>
              </a:rPr>
              <a:t>Solar </a:t>
            </a:r>
            <a:r>
              <a:rPr lang="en-US" sz="2000" dirty="0">
                <a:latin typeface="Trebuchet MS" panose="020B0703020202090204" pitchFamily="34" charset="0"/>
              </a:rPr>
              <a:t>technology building </a:t>
            </a:r>
            <a:r>
              <a:rPr lang="en-US" sz="2000" dirty="0" smtClean="0">
                <a:latin typeface="Trebuchet MS" panose="020B0703020202090204" pitchFamily="34" charset="0"/>
              </a:rPr>
              <a:t>industries;  </a:t>
            </a:r>
            <a:endParaRPr lang="en-US" sz="2000" dirty="0">
              <a:latin typeface="Trebuchet MS" panose="020B070302020209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rebuchet MS" panose="020B0703020202090204" pitchFamily="34" charset="0"/>
              </a:rPr>
              <a:t>Standardized </a:t>
            </a:r>
            <a:r>
              <a:rPr lang="en-US" sz="2000" dirty="0">
                <a:latin typeface="Trebuchet MS" panose="020B0703020202090204" pitchFamily="34" charset="0"/>
              </a:rPr>
              <a:t>technologies </a:t>
            </a:r>
            <a:r>
              <a:rPr lang="en-US" sz="2000" dirty="0" smtClean="0">
                <a:latin typeface="Trebuchet MS" panose="020B0703020202090204" pitchFamily="34" charset="0"/>
              </a:rPr>
              <a:t>for plug-and-play </a:t>
            </a:r>
            <a:r>
              <a:rPr lang="en-US" sz="2000" dirty="0">
                <a:latin typeface="Trebuchet MS" panose="020B0703020202090204" pitchFamily="34" charset="0"/>
              </a:rPr>
              <a:t>systems that would greatly reduce the complexity and cost of designing and installing a solar-energy system;</a:t>
            </a:r>
          </a:p>
          <a:p>
            <a:pPr lvl="1" algn="just">
              <a:lnSpc>
                <a:spcPct val="15000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rebuchet MS" panose="020B0703020202090204" pitchFamily="34" charset="0"/>
              </a:rPr>
              <a:t>The development </a:t>
            </a:r>
            <a:r>
              <a:rPr lang="en-US" sz="2000" dirty="0">
                <a:latin typeface="Trebuchet MS" panose="020B0703020202090204" pitchFamily="34" charset="0"/>
              </a:rPr>
              <a:t>of the territory and the involvement of </a:t>
            </a:r>
            <a:r>
              <a:rPr lang="en-US" sz="2000" dirty="0" smtClean="0">
                <a:latin typeface="Trebuchet MS" panose="020B0703020202090204" pitchFamily="34" charset="0"/>
              </a:rPr>
              <a:t>industries </a:t>
            </a:r>
            <a:r>
              <a:rPr lang="en-US" sz="2000" dirty="0">
                <a:latin typeface="Trebuchet MS" panose="020B0703020202090204" pitchFamily="34" charset="0"/>
              </a:rPr>
              <a:t>and communities</a:t>
            </a:r>
            <a:r>
              <a:rPr lang="en-US" sz="2000" dirty="0" smtClean="0">
                <a:latin typeface="Trebuchet MS" panose="020B0703020202090204" pitchFamily="34" charset="0"/>
              </a:rPr>
              <a:t>.</a:t>
            </a:r>
            <a:endParaRPr lang="en-US" sz="2000" dirty="0">
              <a:latin typeface="Trebuchet MS" panose="020B070302020209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D892F9D-B00D-7545-839C-E1C6D912C9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1824"/>
            <a:ext cx="12192000" cy="64617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2D13021-4A86-4B4F-8184-9714369AE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5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mage result for ethiopia solar energ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7796" r="1789" b="11871"/>
          <a:stretch/>
        </p:blipFill>
        <p:spPr bwMode="auto">
          <a:xfrm>
            <a:off x="3447086" y="1507095"/>
            <a:ext cx="8744914" cy="469707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F234A6-6F9A-4E40-8D3F-8AD4A946A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849" y="2015670"/>
            <a:ext cx="1298373" cy="76144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L" sz="2200" dirty="0" err="1" smtClean="0">
                <a:latin typeface="Trebuchet MS" panose="020B0703020202090204" pitchFamily="34" charset="0"/>
              </a:rPr>
              <a:t>Debasu</a:t>
            </a:r>
            <a:r>
              <a:rPr lang="es-CL" sz="2200" dirty="0" smtClean="0">
                <a:latin typeface="Trebuchet MS" panose="020B0703020202090204" pitchFamily="34" charset="0"/>
              </a:rPr>
              <a:t> </a:t>
            </a:r>
            <a:endParaRPr lang="es-CL" sz="2200" dirty="0">
              <a:latin typeface="Trebuchet MS" panose="020B0703020202090204" pitchFamily="34" charset="0"/>
            </a:endParaRPr>
          </a:p>
          <a:p>
            <a:pPr marL="0" indent="0" algn="just">
              <a:buNone/>
            </a:pPr>
            <a:r>
              <a:rPr lang="es-CL" sz="2200" dirty="0">
                <a:latin typeface="Trebuchet MS" panose="020B0703020202090204" pitchFamily="34" charset="0"/>
              </a:rPr>
              <a:t>EYASU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264486-90FA-4B72-B889-BB163763F8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4" y="1849154"/>
            <a:ext cx="1054617" cy="125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1DE8C3-A295-4754-8DA0-94EC7C9FF4D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3" y="3260295"/>
            <a:ext cx="1054617" cy="125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5F26833-03FB-47DF-8047-BEC47FC8EC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2" y="4664239"/>
            <a:ext cx="1054617" cy="125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C474125-7F9C-FB41-A6FD-BB283BFE62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1824"/>
            <a:ext cx="12192000" cy="646176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FD2F645C-CFC0-8340-9E14-E2DDE70528E1}"/>
              </a:ext>
            </a:extLst>
          </p:cNvPr>
          <p:cNvSpPr txBox="1">
            <a:spLocks/>
          </p:cNvSpPr>
          <p:nvPr/>
        </p:nvSpPr>
        <p:spPr>
          <a:xfrm>
            <a:off x="1277044" y="3305175"/>
            <a:ext cx="1385557" cy="973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CL" sz="2200" dirty="0">
                <a:latin typeface="Trebuchet MS" panose="020B0703020202090204" pitchFamily="34" charset="0"/>
              </a:rPr>
              <a:t>Mekalia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CL" sz="2200" dirty="0">
                <a:latin typeface="Trebuchet MS" panose="020B0703020202090204" pitchFamily="34" charset="0"/>
              </a:rPr>
              <a:t>AKLILU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5D3233B6-C7A5-514D-A1BB-082E5A3F79C9}"/>
              </a:ext>
            </a:extLst>
          </p:cNvPr>
          <p:cNvSpPr txBox="1">
            <a:spLocks/>
          </p:cNvSpPr>
          <p:nvPr/>
        </p:nvSpPr>
        <p:spPr>
          <a:xfrm>
            <a:off x="1277043" y="4807161"/>
            <a:ext cx="1416380" cy="973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CL" sz="2200" dirty="0">
                <a:latin typeface="Trebuchet MS" panose="020B0703020202090204" pitchFamily="34" charset="0"/>
              </a:rPr>
              <a:t>Meron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CL" sz="2200" dirty="0">
                <a:latin typeface="Trebuchet MS" panose="020B0703020202090204" pitchFamily="34" charset="0"/>
              </a:rPr>
              <a:t>TEFERA</a:t>
            </a:r>
            <a:endParaRPr lang="it-IT" sz="2200" dirty="0">
              <a:latin typeface="Trebuchet MS" panose="020B070302020209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52237E5-B339-514B-A45F-BE5F5D74E8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86436"/>
            <a:ext cx="12179300" cy="10287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A656D531-B454-49B1-B071-A82CF4013434}"/>
              </a:ext>
            </a:extLst>
          </p:cNvPr>
          <p:cNvSpPr txBox="1">
            <a:spLocks/>
          </p:cNvSpPr>
          <p:nvPr/>
        </p:nvSpPr>
        <p:spPr>
          <a:xfrm>
            <a:off x="12700" y="867043"/>
            <a:ext cx="3808673" cy="6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400" b="1" dirty="0" smtClean="0">
                <a:latin typeface="Trebuchet MS" panose="020B0703020202090204" pitchFamily="34" charset="0"/>
              </a:rPr>
              <a:t>ETHIOPIAN TEAM</a:t>
            </a:r>
            <a:endParaRPr lang="it-IT" sz="3400" b="1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103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Solar Energy for Smart Village in Ethiopia </vt:lpstr>
      <vt:lpstr>PowerPoint Presentation</vt:lpstr>
      <vt:lpstr>PowerPoint Presentation</vt:lpstr>
      <vt:lpstr>OPPORTUNITIES FOR ITALIAN INDUSTRIES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energy for Smart Village in Ethiopia </dc:title>
  <dc:creator>HP 9470M FOLIO</dc:creator>
  <cp:lastModifiedBy>HP 9470M FOLIO</cp:lastModifiedBy>
  <cp:revision>26</cp:revision>
  <dcterms:created xsi:type="dcterms:W3CDTF">2019-05-07T10:29:40Z</dcterms:created>
  <dcterms:modified xsi:type="dcterms:W3CDTF">2019-05-07T15:26:01Z</dcterms:modified>
</cp:coreProperties>
</file>